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3" r:id="rId4"/>
    <p:sldId id="256" r:id="rId5"/>
    <p:sldId id="257" r:id="rId6"/>
    <p:sldId id="259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60915-2C99-41F5-A78C-624ECB171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1A0BA2-B892-4604-BD6E-E8F1156F2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CB3B02-F9D7-4A5D-A85E-07B9492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7F717B-32AA-4FB7-B48E-D82B01B6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E74A1D-C6C7-4939-B8B1-6EC3F5CA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75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F86E9-E399-4E6C-A276-4261F74B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92E385-FF62-490F-B3C7-5F437E37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BE3AD1-DE00-4F66-84A0-F571CC97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D8A2B-C829-40DD-8909-8E0B4FC9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93607-B7CD-456C-857F-49EFF2FB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28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EF033E8-4865-4969-A8BE-9CA5DEFE8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17162A-08A3-4C75-8132-6A180F858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D1790D-D3A4-4C7B-9064-2E15D99A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040DEA-46B8-4861-BE96-B191E170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DA2F41-1210-4266-8B68-398AAA02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58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AE148-C94A-47AE-8C3B-3A84F316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E874EA-AD88-4AA2-BBC7-FF6A4583C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CD0173-AC34-4772-BDC7-139C417A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9A9B52-448A-4D25-849F-E521FE94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C68B99-9AF3-4D4B-B825-B84F5FD4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0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D644A-D872-4642-8806-903D1D18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D345ED-B0E2-4717-B4CA-B89753AF4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4D26C9-3F80-4868-9DA6-ABC85A67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26296-ED6D-42C6-9808-5AF28C6B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8907B-D11D-4C41-89B4-718826F3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04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9E60C-FCF1-4CF4-B4F8-99E2A1E3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BA7494-BC8F-4B05-96B2-B7F051E0E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6FE5D4-53C1-4C44-8C69-1CA8C2A70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BDB467-4C4A-41AA-B9C7-6EA7F7DB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8F3CD3-05C3-4769-AABC-449F1FBE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6FE6C3-5975-47A9-AC4F-A8C230E8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16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E4394-8B03-46AC-86A6-10D1B132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3E1142-6BF7-4BDB-B0EF-1183A727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4C6ABD-A59D-493A-9493-05B8F79E9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307957-A905-4C89-B98F-06364CE8F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7D7186-782F-480C-9511-F2991552C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31323DD-EE2B-4F7D-A538-CFFF5869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E1D08E-7C56-41A6-A1E0-A6840716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86615F-C10E-4C16-9C65-27F66C9E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58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98169-3DAB-430D-A07A-2B40301E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9D79FE-FBDF-4C33-B075-BCAD8C44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49B111-5613-41D8-B5A5-E2B298A8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9A768D-4563-41A3-AAEA-68A7F805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69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160597-6D8C-45F6-8574-F1BF32B4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AEC0C7-EB7B-40CD-AD02-909D2D95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1920B2-3D1A-4676-A99A-5F350391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9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977F6-1A37-4BCC-95BE-13B62A62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0D54C3-ADA1-4FCA-AF23-46AD3A8F4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45AFDF-13A8-4AA9-AA84-2440DCA07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F9AF84-A0CA-475E-9B51-B975C52D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E50772-778C-4B68-BB80-AA6B1B27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207F44-015C-405B-BB56-AAC0B142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28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1670E-C291-4663-B6A9-0FA8BBCD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ACA9FA8-30AE-4BE5-8C5F-17E6A0B34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C5C932-96FC-4754-A77D-81916A522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A79610-82F2-4F5C-ACA1-B5D2C84A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938980-4985-4423-B826-16401F90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F7FD7A-8D5B-40CD-9773-DD37AD44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25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BE3047-2076-45CB-BE6E-E54EE13D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A4D26C-9F73-49A2-B3A1-CEB871AC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D4FE0C-1A36-4943-93EB-8353AE862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F03C-FBD2-4D8F-B20D-CEC00CA23668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3954C7-3F7A-4E3B-9AF2-14ED669BF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6F614-389E-4BD9-AF31-843AD19AE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E5C0-A16A-43D9-A9D1-7C764578E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 4">
            <a:extLst>
              <a:ext uri="{FF2B5EF4-FFF2-40B4-BE49-F238E27FC236}">
                <a16:creationId xmlns:a16="http://schemas.microsoft.com/office/drawing/2014/main" id="{C22446D5-AFA2-4BF3-973C-66ABADCD5E12}"/>
              </a:ext>
            </a:extLst>
          </p:cNvPr>
          <p:cNvSpPr/>
          <p:nvPr/>
        </p:nvSpPr>
        <p:spPr>
          <a:xfrm rot="3720000">
            <a:off x="8909747" y="-17401"/>
            <a:ext cx="2754579" cy="2123095"/>
          </a:xfrm>
          <a:prstGeom prst="parallelogram">
            <a:avLst>
              <a:gd name="adj" fmla="val 525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FBE7BF-C65E-4388-A1AA-6D6A6B0A823C}"/>
              </a:ext>
            </a:extLst>
          </p:cNvPr>
          <p:cNvSpPr/>
          <p:nvPr/>
        </p:nvSpPr>
        <p:spPr>
          <a:xfrm>
            <a:off x="0" y="0"/>
            <a:ext cx="4919870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AA5C1A1-1A8B-43C8-847B-A0D620F20D94}"/>
              </a:ext>
            </a:extLst>
          </p:cNvPr>
          <p:cNvSpPr txBox="1">
            <a:spLocks/>
          </p:cNvSpPr>
          <p:nvPr/>
        </p:nvSpPr>
        <p:spPr>
          <a:xfrm>
            <a:off x="0" y="1241425"/>
            <a:ext cx="4616554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Qualitätsmanagement seit 1983</a:t>
            </a:r>
          </a:p>
        </p:txBody>
      </p: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AE06C5A0-1EF7-43B8-9989-8F1A51D4E96D}"/>
              </a:ext>
            </a:extLst>
          </p:cNvPr>
          <p:cNvCxnSpPr/>
          <p:nvPr/>
        </p:nvCxnSpPr>
        <p:spPr>
          <a:xfrm>
            <a:off x="303316" y="3429000"/>
            <a:ext cx="43132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9A78BAD8-3398-4360-8DD8-FFBE87DF59F1}"/>
              </a:ext>
            </a:extLst>
          </p:cNvPr>
          <p:cNvSpPr txBox="1">
            <a:spLocks/>
          </p:cNvSpPr>
          <p:nvPr/>
        </p:nvSpPr>
        <p:spPr>
          <a:xfrm>
            <a:off x="303213" y="3636962"/>
            <a:ext cx="4313238" cy="66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Prozesskontrolle und Analysen</a:t>
            </a:r>
          </a:p>
        </p:txBody>
      </p:sp>
      <p:pic>
        <p:nvPicPr>
          <p:cNvPr id="12" name="Picture 1" descr="Ein Bild, das Licht, Wasser, Straße, sitzend enthält.&#10;&#10;Automatisch generierte Beschreibung">
            <a:extLst>
              <a:ext uri="{FF2B5EF4-FFF2-40B4-BE49-F238E27FC236}">
                <a16:creationId xmlns:a16="http://schemas.microsoft.com/office/drawing/2014/main" id="{91CEDD35-45EF-4CEF-8CAD-2B7D13449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24000"/>
                    </a14:imgEffect>
                  </a14:imgLayer>
                </a14:imgProps>
              </a:ext>
            </a:extLst>
          </a:blip>
          <a:srcRect l="-1" r="40161" b="15746"/>
          <a:stretch/>
        </p:blipFill>
        <p:spPr>
          <a:xfrm>
            <a:off x="4894950" y="-109728"/>
            <a:ext cx="7297050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A19E592-911A-4CC3-8D76-59921F0EC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91" y="2348838"/>
            <a:ext cx="4608689" cy="21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>
            <a:extLst>
              <a:ext uri="{FF2B5EF4-FFF2-40B4-BE49-F238E27FC236}">
                <a16:creationId xmlns:a16="http://schemas.microsoft.com/office/drawing/2014/main" id="{3F6A536F-D1F2-444A-A911-B9F42605BA0C}"/>
              </a:ext>
            </a:extLst>
          </p:cNvPr>
          <p:cNvSpPr/>
          <p:nvPr/>
        </p:nvSpPr>
        <p:spPr>
          <a:xfrm>
            <a:off x="0" y="142418"/>
            <a:ext cx="12192000" cy="676103"/>
          </a:xfrm>
          <a:prstGeom prst="rect">
            <a:avLst/>
          </a:prstGeom>
          <a:solidFill>
            <a:srgbClr val="003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/>
          </a:p>
        </p:txBody>
      </p:sp>
      <p:sp>
        <p:nvSpPr>
          <p:cNvPr id="65" name="Parallelogramm 6">
            <a:extLst>
              <a:ext uri="{FF2B5EF4-FFF2-40B4-BE49-F238E27FC236}">
                <a16:creationId xmlns:a16="http://schemas.microsoft.com/office/drawing/2014/main" id="{70D9255B-41EB-4152-BF9E-D271D2ADA48E}"/>
              </a:ext>
            </a:extLst>
          </p:cNvPr>
          <p:cNvSpPr/>
          <p:nvPr/>
        </p:nvSpPr>
        <p:spPr>
          <a:xfrm>
            <a:off x="8477957" y="135466"/>
            <a:ext cx="2877431" cy="676103"/>
          </a:xfrm>
          <a:custGeom>
            <a:avLst/>
            <a:gdLst>
              <a:gd name="connsiteX0" fmla="*/ 0 w 2264657"/>
              <a:gd name="connsiteY0" fmla="*/ 676103 h 676103"/>
              <a:gd name="connsiteX1" fmla="*/ 355481 w 2264657"/>
              <a:gd name="connsiteY1" fmla="*/ 0 h 676103"/>
              <a:gd name="connsiteX2" fmla="*/ 2264657 w 2264657"/>
              <a:gd name="connsiteY2" fmla="*/ 0 h 676103"/>
              <a:gd name="connsiteX3" fmla="*/ 1909176 w 2264657"/>
              <a:gd name="connsiteY3" fmla="*/ 676103 h 676103"/>
              <a:gd name="connsiteX4" fmla="*/ 0 w 2264657"/>
              <a:gd name="connsiteY4" fmla="*/ 676103 h 676103"/>
              <a:gd name="connsiteX0" fmla="*/ 604075 w 2868732"/>
              <a:gd name="connsiteY0" fmla="*/ 676103 h 676103"/>
              <a:gd name="connsiteX1" fmla="*/ 0 w 2868732"/>
              <a:gd name="connsiteY1" fmla="*/ 11289 h 676103"/>
              <a:gd name="connsiteX2" fmla="*/ 2868732 w 2868732"/>
              <a:gd name="connsiteY2" fmla="*/ 0 h 676103"/>
              <a:gd name="connsiteX3" fmla="*/ 2513251 w 2868732"/>
              <a:gd name="connsiteY3" fmla="*/ 676103 h 676103"/>
              <a:gd name="connsiteX4" fmla="*/ 604075 w 2868732"/>
              <a:gd name="connsiteY4" fmla="*/ 676103 h 676103"/>
              <a:gd name="connsiteX0" fmla="*/ 604075 w 2513251"/>
              <a:gd name="connsiteY0" fmla="*/ 664814 h 664814"/>
              <a:gd name="connsiteX1" fmla="*/ 0 w 2513251"/>
              <a:gd name="connsiteY1" fmla="*/ 0 h 664814"/>
              <a:gd name="connsiteX2" fmla="*/ 1976910 w 2513251"/>
              <a:gd name="connsiteY2" fmla="*/ 11288 h 664814"/>
              <a:gd name="connsiteX3" fmla="*/ 2513251 w 2513251"/>
              <a:gd name="connsiteY3" fmla="*/ 664814 h 664814"/>
              <a:gd name="connsiteX4" fmla="*/ 604075 w 2513251"/>
              <a:gd name="connsiteY4" fmla="*/ 664814 h 664814"/>
              <a:gd name="connsiteX0" fmla="*/ 604075 w 2513251"/>
              <a:gd name="connsiteY0" fmla="*/ 676104 h 676104"/>
              <a:gd name="connsiteX1" fmla="*/ 0 w 2513251"/>
              <a:gd name="connsiteY1" fmla="*/ 11290 h 676104"/>
              <a:gd name="connsiteX2" fmla="*/ 1965621 w 2513251"/>
              <a:gd name="connsiteY2" fmla="*/ 0 h 676104"/>
              <a:gd name="connsiteX3" fmla="*/ 2513251 w 2513251"/>
              <a:gd name="connsiteY3" fmla="*/ 676104 h 676104"/>
              <a:gd name="connsiteX4" fmla="*/ 604075 w 2513251"/>
              <a:gd name="connsiteY4" fmla="*/ 676104 h 676104"/>
              <a:gd name="connsiteX0" fmla="*/ 637942 w 2547118"/>
              <a:gd name="connsiteY0" fmla="*/ 676104 h 676104"/>
              <a:gd name="connsiteX1" fmla="*/ 0 w 2547118"/>
              <a:gd name="connsiteY1" fmla="*/ 11290 h 676104"/>
              <a:gd name="connsiteX2" fmla="*/ 1999488 w 2547118"/>
              <a:gd name="connsiteY2" fmla="*/ 0 h 676104"/>
              <a:gd name="connsiteX3" fmla="*/ 2547118 w 2547118"/>
              <a:gd name="connsiteY3" fmla="*/ 676104 h 676104"/>
              <a:gd name="connsiteX4" fmla="*/ 637942 w 2547118"/>
              <a:gd name="connsiteY4" fmla="*/ 676104 h 676104"/>
              <a:gd name="connsiteX0" fmla="*/ 592786 w 2501962"/>
              <a:gd name="connsiteY0" fmla="*/ 676104 h 676104"/>
              <a:gd name="connsiteX1" fmla="*/ 0 w 2501962"/>
              <a:gd name="connsiteY1" fmla="*/ 11290 h 676104"/>
              <a:gd name="connsiteX2" fmla="*/ 1954332 w 2501962"/>
              <a:gd name="connsiteY2" fmla="*/ 0 h 676104"/>
              <a:gd name="connsiteX3" fmla="*/ 2501962 w 2501962"/>
              <a:gd name="connsiteY3" fmla="*/ 676104 h 676104"/>
              <a:gd name="connsiteX4" fmla="*/ 592786 w 2501962"/>
              <a:gd name="connsiteY4" fmla="*/ 676104 h 676104"/>
              <a:gd name="connsiteX0" fmla="*/ 592786 w 2501962"/>
              <a:gd name="connsiteY0" fmla="*/ 687392 h 687392"/>
              <a:gd name="connsiteX1" fmla="*/ 0 w 2501962"/>
              <a:gd name="connsiteY1" fmla="*/ 0 h 687392"/>
              <a:gd name="connsiteX2" fmla="*/ 1954332 w 2501962"/>
              <a:gd name="connsiteY2" fmla="*/ 11288 h 687392"/>
              <a:gd name="connsiteX3" fmla="*/ 2501962 w 2501962"/>
              <a:gd name="connsiteY3" fmla="*/ 687392 h 687392"/>
              <a:gd name="connsiteX4" fmla="*/ 592786 w 2501962"/>
              <a:gd name="connsiteY4" fmla="*/ 687392 h 687392"/>
              <a:gd name="connsiteX0" fmla="*/ 570618 w 2479794"/>
              <a:gd name="connsiteY0" fmla="*/ 676104 h 676104"/>
              <a:gd name="connsiteX1" fmla="*/ 0 w 2479794"/>
              <a:gd name="connsiteY1" fmla="*/ 5337 h 676104"/>
              <a:gd name="connsiteX2" fmla="*/ 1932164 w 2479794"/>
              <a:gd name="connsiteY2" fmla="*/ 0 h 676104"/>
              <a:gd name="connsiteX3" fmla="*/ 2479794 w 2479794"/>
              <a:gd name="connsiteY3" fmla="*/ 676104 h 676104"/>
              <a:gd name="connsiteX4" fmla="*/ 570618 w 2479794"/>
              <a:gd name="connsiteY4" fmla="*/ 676104 h 676104"/>
              <a:gd name="connsiteX0" fmla="*/ 592786 w 2501962"/>
              <a:gd name="connsiteY0" fmla="*/ 676309 h 676309"/>
              <a:gd name="connsiteX1" fmla="*/ 0 w 2501962"/>
              <a:gd name="connsiteY1" fmla="*/ 0 h 676309"/>
              <a:gd name="connsiteX2" fmla="*/ 1954332 w 2501962"/>
              <a:gd name="connsiteY2" fmla="*/ 205 h 676309"/>
              <a:gd name="connsiteX3" fmla="*/ 2501962 w 2501962"/>
              <a:gd name="connsiteY3" fmla="*/ 676309 h 676309"/>
              <a:gd name="connsiteX4" fmla="*/ 592786 w 2501962"/>
              <a:gd name="connsiteY4" fmla="*/ 676309 h 67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962" h="676309">
                <a:moveTo>
                  <a:pt x="592786" y="676309"/>
                </a:moveTo>
                <a:lnTo>
                  <a:pt x="0" y="0"/>
                </a:lnTo>
                <a:lnTo>
                  <a:pt x="1954332" y="205"/>
                </a:lnTo>
                <a:lnTo>
                  <a:pt x="2501962" y="676309"/>
                </a:lnTo>
                <a:lnTo>
                  <a:pt x="592786" y="676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6C5491-29AD-4AF1-AF93-5B4FF173EB95}"/>
              </a:ext>
            </a:extLst>
          </p:cNvPr>
          <p:cNvSpPr txBox="1"/>
          <p:nvPr/>
        </p:nvSpPr>
        <p:spPr>
          <a:xfrm>
            <a:off x="836612" y="57846"/>
            <a:ext cx="485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+mj-lt"/>
              </a:rPr>
              <a:t>Neu – Wissensportal</a:t>
            </a:r>
          </a:p>
          <a:p>
            <a:endParaRPr lang="de-DE" sz="44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48BC70-85E9-46A8-B1ED-A51CF5F0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74" y="1141172"/>
            <a:ext cx="8824669" cy="53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9B8CC21-1972-4AFE-9F90-E83AB320A84F}"/>
              </a:ext>
            </a:extLst>
          </p:cNvPr>
          <p:cNvSpPr/>
          <p:nvPr/>
        </p:nvSpPr>
        <p:spPr>
          <a:xfrm>
            <a:off x="0" y="0"/>
            <a:ext cx="4270513" cy="6858000"/>
          </a:xfrm>
          <a:prstGeom prst="rect">
            <a:avLst/>
          </a:prstGeom>
          <a:gradFill flip="none" rotWithShape="1">
            <a:gsLst>
              <a:gs pos="0">
                <a:srgbClr val="012F83">
                  <a:shade val="30000"/>
                  <a:satMod val="115000"/>
                </a:srgbClr>
              </a:gs>
              <a:gs pos="50000">
                <a:srgbClr val="012F83">
                  <a:shade val="67500"/>
                  <a:satMod val="115000"/>
                </a:srgbClr>
              </a:gs>
              <a:gs pos="100000">
                <a:srgbClr val="012F83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Idee zur Umsetzung </a:t>
            </a:r>
          </a:p>
          <a:p>
            <a:pPr algn="ctr"/>
            <a:r>
              <a:rPr lang="de-DE" sz="4400" dirty="0"/>
              <a:t>von PDAP8</a:t>
            </a:r>
          </a:p>
          <a:p>
            <a:pPr algn="ctr"/>
            <a:endParaRPr lang="de-DE" sz="4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04CC5D-330C-4802-9F63-A9E2ED6C3910}"/>
              </a:ext>
            </a:extLst>
          </p:cNvPr>
          <p:cNvSpPr/>
          <p:nvPr/>
        </p:nvSpPr>
        <p:spPr>
          <a:xfrm>
            <a:off x="0" y="591520"/>
            <a:ext cx="4270513" cy="1118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F4844D-E4E4-4E8D-AC30-3EA437DC2C58}"/>
              </a:ext>
            </a:extLst>
          </p:cNvPr>
          <p:cNvSpPr txBox="1"/>
          <p:nvPr/>
        </p:nvSpPr>
        <p:spPr>
          <a:xfrm>
            <a:off x="5098859" y="1820832"/>
            <a:ext cx="6097218" cy="429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b="1" dirty="0">
                <a:solidFill>
                  <a:srgbClr val="0063AF"/>
                </a:solidFill>
              </a:rPr>
              <a:t>   </a:t>
            </a: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Digitalisierung</a:t>
            </a:r>
            <a:r>
              <a:rPr lang="de-DE" sz="1600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Umsetzung Industrie 4.0	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Umsetzung der Vorgaben aus der ISO 9001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Migration auf die aktuelle Entwicklungsumgebung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Ausnutzen der Möglichkeiten des Microsoft SQL-Servers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Bessere „Usability“ für den Nutzer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Anpassung an die aktuellen </a:t>
            </a:r>
            <a:r>
              <a:rPr lang="de-DE" b="1" dirty="0" err="1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Betriebssyteme</a:t>
            </a:r>
            <a:endParaRPr lang="de-DE" b="1" dirty="0">
              <a:solidFill>
                <a:srgbClr val="0063AF"/>
              </a:solidFill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…..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18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9B8CC21-1972-4AFE-9F90-E83AB320A84F}"/>
              </a:ext>
            </a:extLst>
          </p:cNvPr>
          <p:cNvSpPr/>
          <p:nvPr/>
        </p:nvSpPr>
        <p:spPr>
          <a:xfrm>
            <a:off x="7921487" y="0"/>
            <a:ext cx="4270513" cy="6858000"/>
          </a:xfrm>
          <a:prstGeom prst="rect">
            <a:avLst/>
          </a:prstGeom>
          <a:gradFill flip="none" rotWithShape="1">
            <a:gsLst>
              <a:gs pos="0">
                <a:srgbClr val="012F83">
                  <a:shade val="30000"/>
                  <a:satMod val="115000"/>
                </a:srgbClr>
              </a:gs>
              <a:gs pos="50000">
                <a:srgbClr val="012F83">
                  <a:shade val="67500"/>
                  <a:satMod val="115000"/>
                </a:srgbClr>
              </a:gs>
              <a:gs pos="100000">
                <a:srgbClr val="012F83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Voraussetzungen zum Upgrade </a:t>
            </a:r>
          </a:p>
          <a:p>
            <a:pPr algn="ctr"/>
            <a:r>
              <a:rPr lang="de-DE" sz="4400" dirty="0"/>
              <a:t>auf PDAP8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04CC5D-330C-4802-9F63-A9E2ED6C3910}"/>
              </a:ext>
            </a:extLst>
          </p:cNvPr>
          <p:cNvSpPr/>
          <p:nvPr/>
        </p:nvSpPr>
        <p:spPr>
          <a:xfrm>
            <a:off x="7921487" y="591520"/>
            <a:ext cx="4270513" cy="1118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F4844D-E4E4-4E8D-AC30-3EA437DC2C58}"/>
              </a:ext>
            </a:extLst>
          </p:cNvPr>
          <p:cNvSpPr txBox="1"/>
          <p:nvPr/>
        </p:nvSpPr>
        <p:spPr>
          <a:xfrm>
            <a:off x="860145" y="1709737"/>
            <a:ext cx="6097218" cy="428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b="1" dirty="0">
                <a:solidFill>
                  <a:srgbClr val="0063AF"/>
                </a:solidFill>
              </a:rPr>
              <a:t>   </a:t>
            </a: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Aktuelle Version des Microsoft SQL Servers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Erstellung/Migration der notwendigen Schnittstellen	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Workshop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Aufnahme des Ist-Status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Beschreiben des gewünschten Umfanges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Festlegung der benötigten Module/Apps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Aufnehmen der geforderten Analysen und Auswertungen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Anpassung der bestehenden Lizenzen</a:t>
            </a:r>
          </a:p>
          <a:p>
            <a:pPr lvl="1"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Umsetzung der Ergebnisse des Workshops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Schulung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7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AF0D6C0-C092-4788-B21A-B40D54752302}"/>
              </a:ext>
            </a:extLst>
          </p:cNvPr>
          <p:cNvSpPr/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003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C22446D5-AFA2-4BF3-973C-66ABADCD5E12}"/>
              </a:ext>
            </a:extLst>
          </p:cNvPr>
          <p:cNvSpPr/>
          <p:nvPr/>
        </p:nvSpPr>
        <p:spPr>
          <a:xfrm rot="3720000">
            <a:off x="8909747" y="-17401"/>
            <a:ext cx="2754579" cy="2123095"/>
          </a:xfrm>
          <a:prstGeom prst="parallelogram">
            <a:avLst>
              <a:gd name="adj" fmla="val 525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6F9EA1C-839A-4629-B1EC-B73DA99279E4}"/>
              </a:ext>
            </a:extLst>
          </p:cNvPr>
          <p:cNvSpPr txBox="1">
            <a:spLocks/>
          </p:cNvSpPr>
          <p:nvPr/>
        </p:nvSpPr>
        <p:spPr>
          <a:xfrm>
            <a:off x="1211275" y="871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dirty="0"/>
              <a:t>PDAP8 – Flexibel und Digital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C5890D5C-1A32-4D56-B121-26A93D47D9CE}"/>
              </a:ext>
            </a:extLst>
          </p:cNvPr>
          <p:cNvSpPr txBox="1">
            <a:spLocks/>
          </p:cNvSpPr>
          <p:nvPr/>
        </p:nvSpPr>
        <p:spPr>
          <a:xfrm>
            <a:off x="1211275" y="2726108"/>
            <a:ext cx="6339042" cy="3777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PDAP 8.0 Reklamationsprozess neu definiert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 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Erfassung für interne und externe Vorgänge nach Kunden, </a:t>
            </a:r>
            <a:br>
              <a:rPr lang="de-DE" sz="1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Lieferanten, Verbesserungen und Vorschlagsmanagement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</a:t>
            </a:r>
            <a:r>
              <a:rPr lang="de-DE" sz="1800" b="1" dirty="0">
                <a:solidFill>
                  <a:srgbClr val="0063AF"/>
                </a:solidFill>
              </a:rPr>
              <a:t>Jedem sein Cockpit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   </a:t>
            </a:r>
          </a:p>
          <a:p>
            <a:pPr lvl="1"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Schneller </a:t>
            </a:r>
            <a:r>
              <a:rPr lang="de-DE" sz="1600" dirty="0" err="1">
                <a:solidFill>
                  <a:prstClr val="black"/>
                </a:solidFill>
                <a:latin typeface="Calibri Light" panose="020F0302020204030204"/>
              </a:rPr>
              <a:t>To</a:t>
            </a: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 Do - Überblick, Kennwerte im laufenden Jahr, </a:t>
            </a:r>
          </a:p>
          <a:p>
            <a:pPr lvl="1"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KPI-Tafeln mit Zielwerten und Kontrolle der Zielerreichung</a:t>
            </a:r>
          </a:p>
          <a:p>
            <a:pPr lvl="1">
              <a:defRPr/>
            </a:pPr>
            <a:endParaRPr lang="de-DE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e-DE" sz="1800" b="1" dirty="0">
                <a:solidFill>
                  <a:srgbClr val="0063AF"/>
                </a:solidFill>
              </a:rPr>
              <a:t>Maßnahmenportal</a:t>
            </a:r>
            <a:r>
              <a:rPr lang="de-DE" sz="1600" dirty="0">
                <a:solidFill>
                  <a:srgbClr val="0063AF"/>
                </a:solidFill>
              </a:rPr>
              <a:t> </a:t>
            </a:r>
          </a:p>
          <a:p>
            <a:pPr lvl="1"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Mit Gefährdungsbeurteilung und Risikoanalyse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Zentrales</a:t>
            </a:r>
            <a:r>
              <a:rPr kumimoji="0" lang="de-DE" sz="1800" b="1" i="0" u="none" strike="noStrike" kern="1200" cap="none" spc="0" normalizeH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Reporting Portal mit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Berichtsdesigner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Mit Gefährdungsbeurteilung</a:t>
            </a:r>
            <a:r>
              <a:rPr kumimoji="0" lang="de-DE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 Risikoanalyse mit </a:t>
            </a:r>
            <a:br>
              <a:rPr kumimoji="0" lang="de-DE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gruppenbezogenem Benachrichtigungssystem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8D-Reporting</a:t>
            </a:r>
            <a:r>
              <a:rPr kumimoji="0" lang="de-DE" sz="1800" b="1" i="0" u="none" strike="noStrike" kern="1200" cap="none" spc="0" normalizeH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</a:t>
            </a: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Unter Einbeziehung aller verknüpften Untervorgänge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951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AF0D6C0-C092-4788-B21A-B40D54752302}"/>
              </a:ext>
            </a:extLst>
          </p:cNvPr>
          <p:cNvSpPr/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003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C22446D5-AFA2-4BF3-973C-66ABADCD5E12}"/>
              </a:ext>
            </a:extLst>
          </p:cNvPr>
          <p:cNvSpPr/>
          <p:nvPr/>
        </p:nvSpPr>
        <p:spPr>
          <a:xfrm rot="3720000">
            <a:off x="8909747" y="-17401"/>
            <a:ext cx="2754579" cy="2123095"/>
          </a:xfrm>
          <a:prstGeom prst="parallelogram">
            <a:avLst>
              <a:gd name="adj" fmla="val 525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6F9EA1C-839A-4629-B1EC-B73DA99279E4}"/>
              </a:ext>
            </a:extLst>
          </p:cNvPr>
          <p:cNvSpPr txBox="1">
            <a:spLocks/>
          </p:cNvSpPr>
          <p:nvPr/>
        </p:nvSpPr>
        <p:spPr>
          <a:xfrm>
            <a:off x="1211275" y="871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dirty="0"/>
              <a:t>PDAP8 – Flexibel und Digital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B601ED2-C58E-4343-888A-BE6D408FF459}"/>
              </a:ext>
            </a:extLst>
          </p:cNvPr>
          <p:cNvSpPr txBox="1"/>
          <p:nvPr/>
        </p:nvSpPr>
        <p:spPr>
          <a:xfrm>
            <a:off x="1211275" y="1804803"/>
            <a:ext cx="6097218" cy="477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b="1" dirty="0">
                <a:solidFill>
                  <a:srgbClr val="0063AF"/>
                </a:solidFill>
              </a:rPr>
              <a:t> </a:t>
            </a: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Einfache Checklisten im Browser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 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Leichte Anwendung allgemeiner Prüfvorgaben – </a:t>
            </a:r>
            <a:br>
              <a:rPr lang="de-DE" sz="1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bei Bedarf Integration komplexer Prüfmerkmale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Regelmäßige Prüfliste per Mail	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Schneller </a:t>
            </a:r>
            <a:r>
              <a:rPr lang="de-DE" sz="1600" dirty="0" err="1">
                <a:solidFill>
                  <a:prstClr val="black"/>
                </a:solidFill>
                <a:latin typeface="Calibri Light" panose="020F0302020204030204"/>
              </a:rPr>
              <a:t>To</a:t>
            </a: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 Do - Überblick für die Prüfer mit </a:t>
            </a:r>
            <a:br>
              <a:rPr lang="de-DE" sz="1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automatischem Benachrichtigungssystem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rgbClr val="0063AF"/>
                </a:solidFill>
                <a:latin typeface="Calibri Light" panose="020F0302020204030204"/>
                <a:ea typeface="+mj-ea"/>
                <a:cs typeface="+mj-cs"/>
              </a:rPr>
              <a:t>Lieferantenbeurteilung</a:t>
            </a:r>
          </a:p>
          <a:p>
            <a:pPr lvl="1"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ABC - Analyse Matrix mit Ampelfaktoren nach </a:t>
            </a:r>
            <a:br>
              <a:rPr lang="de-DE" sz="1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unterschiedlichen Filtern und Faktoren, Werkskalender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Geschäftsanalytik /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BI</a:t>
            </a:r>
          </a:p>
          <a:p>
            <a:pPr lvl="1">
              <a:defRPr/>
            </a:pP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Interaktive Analyse mit Visualisierungen, die Controller</a:t>
            </a:r>
            <a:br>
              <a:rPr lang="de-DE" sz="1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de-DE" sz="1600" dirty="0">
                <a:solidFill>
                  <a:prstClr val="black"/>
                </a:solidFill>
                <a:latin typeface="Calibri Light" panose="020F0302020204030204"/>
              </a:rPr>
              <a:t>auf Basis eigener Datenmodelle frei gestallten können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Wissensportal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Die individuelle Unternehmensdatenbank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83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AF0D6C0-C092-4788-B21A-B40D54752302}"/>
              </a:ext>
            </a:extLst>
          </p:cNvPr>
          <p:cNvSpPr/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003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C22446D5-AFA2-4BF3-973C-66ABADCD5E12}"/>
              </a:ext>
            </a:extLst>
          </p:cNvPr>
          <p:cNvSpPr/>
          <p:nvPr/>
        </p:nvSpPr>
        <p:spPr>
          <a:xfrm rot="3720000">
            <a:off x="8909747" y="-17401"/>
            <a:ext cx="2754579" cy="2123095"/>
          </a:xfrm>
          <a:prstGeom prst="parallelogram">
            <a:avLst>
              <a:gd name="adj" fmla="val 525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6F9EA1C-839A-4629-B1EC-B73DA99279E4}"/>
              </a:ext>
            </a:extLst>
          </p:cNvPr>
          <p:cNvSpPr txBox="1">
            <a:spLocks/>
          </p:cNvSpPr>
          <p:nvPr/>
        </p:nvSpPr>
        <p:spPr>
          <a:xfrm>
            <a:off x="1211275" y="871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dirty="0"/>
              <a:t>PDAP8 – Flexibel und Digital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B72680-B37C-4BAC-BF44-06C7FABAF3A3}"/>
              </a:ext>
            </a:extLst>
          </p:cNvPr>
          <p:cNvSpPr txBox="1"/>
          <p:nvPr/>
        </p:nvSpPr>
        <p:spPr>
          <a:xfrm>
            <a:off x="1211275" y="1779687"/>
            <a:ext cx="49961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Qualitätsvorausplanung (APQP)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FMEA /Fehlermöglichkeits- und Einflussanalyse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Kontrollplan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Prozessablaufplan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Erstmusterprüfbericht</a:t>
            </a:r>
          </a:p>
          <a:p>
            <a:endParaRPr lang="de-DE" dirty="0"/>
          </a:p>
          <a:p>
            <a:r>
              <a:rPr lang="de-DE" dirty="0"/>
              <a:t>Fertigungsbegleitung (SPC)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Prüfplanung und Überwachung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Prüfmittelverwaltung</a:t>
            </a:r>
          </a:p>
          <a:p>
            <a:endParaRPr lang="de-DE" dirty="0"/>
          </a:p>
          <a:p>
            <a:r>
              <a:rPr lang="de-DE" dirty="0"/>
              <a:t>Warenmanagement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Warenein- und -</a:t>
            </a:r>
            <a:r>
              <a:rPr lang="de-DE" dirty="0" err="1"/>
              <a:t>ausgangsprüfung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Reklamation / Gewährleistung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Lieferantenbewertung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Verbesserungen</a:t>
            </a:r>
          </a:p>
          <a:p>
            <a:endParaRPr lang="de-DE" dirty="0"/>
          </a:p>
          <a:p>
            <a:r>
              <a:rPr lang="de-DE" dirty="0"/>
              <a:t>Extras / </a:t>
            </a:r>
            <a:r>
              <a:rPr lang="de-DE" dirty="0" err="1"/>
              <a:t>AddOns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02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0E9C797-BD81-409C-B48F-52F74FDCADEE}"/>
              </a:ext>
            </a:extLst>
          </p:cNvPr>
          <p:cNvGrpSpPr/>
          <p:nvPr/>
        </p:nvGrpSpPr>
        <p:grpSpPr>
          <a:xfrm>
            <a:off x="836612" y="1220890"/>
            <a:ext cx="8269311" cy="5127475"/>
            <a:chOff x="1232282" y="-99917"/>
            <a:chExt cx="9747832" cy="6821359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5DE7455D-B704-47FC-B95C-CD6B9988F66D}"/>
                </a:ext>
              </a:extLst>
            </p:cNvPr>
            <p:cNvSpPr/>
            <p:nvPr/>
          </p:nvSpPr>
          <p:spPr>
            <a:xfrm>
              <a:off x="1353313" y="887570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SPC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B24C5BB5-F8BE-4E24-9D97-AEA9C605F04F}"/>
                </a:ext>
              </a:extLst>
            </p:cNvPr>
            <p:cNvSpPr/>
            <p:nvPr/>
          </p:nvSpPr>
          <p:spPr>
            <a:xfrm>
              <a:off x="1353313" y="1426456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MP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1D10371F-2324-4E0F-9B6B-10EB2A8CC3CD}"/>
                </a:ext>
              </a:extLst>
            </p:cNvPr>
            <p:cNvSpPr/>
            <p:nvPr/>
          </p:nvSpPr>
          <p:spPr>
            <a:xfrm>
              <a:off x="1353313" y="1965342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PMV</a:t>
              </a: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B8746467-91C3-4C07-AF2D-E35999D984B6}"/>
                </a:ext>
              </a:extLst>
            </p:cNvPr>
            <p:cNvSpPr/>
            <p:nvPr/>
          </p:nvSpPr>
          <p:spPr>
            <a:xfrm>
              <a:off x="1353313" y="2504228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WE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33918E6C-7261-4E14-915F-1F52B2274F6A}"/>
                </a:ext>
              </a:extLst>
            </p:cNvPr>
            <p:cNvSpPr/>
            <p:nvPr/>
          </p:nvSpPr>
          <p:spPr>
            <a:xfrm>
              <a:off x="1353313" y="3043114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LBW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B3B0D9F1-6DAA-4719-A5A6-6B1BA98BE3EF}"/>
                </a:ext>
              </a:extLst>
            </p:cNvPr>
            <p:cNvSpPr/>
            <p:nvPr/>
          </p:nvSpPr>
          <p:spPr>
            <a:xfrm>
              <a:off x="1353313" y="3582000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REKL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40FB8E6C-2B4B-42DA-BD5E-BE2B19C7C9B2}"/>
                </a:ext>
              </a:extLst>
            </p:cNvPr>
            <p:cNvSpPr/>
            <p:nvPr/>
          </p:nvSpPr>
          <p:spPr>
            <a:xfrm>
              <a:off x="1353313" y="4120886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CPL</a:t>
              </a: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2FB46C92-24D1-432D-A871-9E7B68844341}"/>
                </a:ext>
              </a:extLst>
            </p:cNvPr>
            <p:cNvSpPr/>
            <p:nvPr/>
          </p:nvSpPr>
          <p:spPr>
            <a:xfrm>
              <a:off x="1353313" y="4659772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FMEA</a:t>
              </a: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8967A31E-7C41-4CAF-A6C5-8CC8902C96A7}"/>
                </a:ext>
              </a:extLst>
            </p:cNvPr>
            <p:cNvSpPr/>
            <p:nvPr/>
          </p:nvSpPr>
          <p:spPr>
            <a:xfrm>
              <a:off x="1353313" y="5198658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EMP</a:t>
              </a: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7A92DDE7-7F09-47DC-8AE3-0DDFB65B565E}"/>
                </a:ext>
              </a:extLst>
            </p:cNvPr>
            <p:cNvSpPr/>
            <p:nvPr/>
          </p:nvSpPr>
          <p:spPr>
            <a:xfrm>
              <a:off x="1353313" y="5737544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BMV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53159275-5CB3-4A84-8FCC-A894DD3FB902}"/>
                </a:ext>
              </a:extLst>
            </p:cNvPr>
            <p:cNvSpPr/>
            <p:nvPr/>
          </p:nvSpPr>
          <p:spPr>
            <a:xfrm>
              <a:off x="1353313" y="6253269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MV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2B4DA739-5752-46F4-AEA5-50E659560608}"/>
                </a:ext>
              </a:extLst>
            </p:cNvPr>
            <p:cNvSpPr/>
            <p:nvPr/>
          </p:nvSpPr>
          <p:spPr>
            <a:xfrm>
              <a:off x="1353313" y="348684"/>
              <a:ext cx="965606" cy="4681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Basis</a:t>
              </a:r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8E89253-090B-488F-A97E-3333F3EF4800}"/>
                </a:ext>
              </a:extLst>
            </p:cNvPr>
            <p:cNvSpPr/>
            <p:nvPr/>
          </p:nvSpPr>
          <p:spPr>
            <a:xfrm>
              <a:off x="4707665" y="887570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SPC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9D944EDB-20CD-467A-8708-7E5FF62D6F2C}"/>
                </a:ext>
              </a:extLst>
            </p:cNvPr>
            <p:cNvSpPr/>
            <p:nvPr/>
          </p:nvSpPr>
          <p:spPr>
            <a:xfrm>
              <a:off x="4707665" y="1426456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MP</a:t>
              </a:r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AA48E34D-3288-469C-B108-FF3F23762044}"/>
                </a:ext>
              </a:extLst>
            </p:cNvPr>
            <p:cNvSpPr/>
            <p:nvPr/>
          </p:nvSpPr>
          <p:spPr>
            <a:xfrm>
              <a:off x="4707665" y="1965342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PMV</a:t>
              </a:r>
            </a:p>
          </p:txBody>
        </p:sp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BD757297-140F-4F2C-BCBA-5A31DCF2B823}"/>
                </a:ext>
              </a:extLst>
            </p:cNvPr>
            <p:cNvSpPr/>
            <p:nvPr/>
          </p:nvSpPr>
          <p:spPr>
            <a:xfrm>
              <a:off x="4707665" y="2504228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WE</a:t>
              </a: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5886EE16-D7EF-4BF2-A8E3-3998B5FB99E5}"/>
                </a:ext>
              </a:extLst>
            </p:cNvPr>
            <p:cNvSpPr/>
            <p:nvPr/>
          </p:nvSpPr>
          <p:spPr>
            <a:xfrm>
              <a:off x="4707665" y="3043114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LBW</a:t>
              </a: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98798FC1-538F-4580-BD10-92E7CCE2100F}"/>
                </a:ext>
              </a:extLst>
            </p:cNvPr>
            <p:cNvSpPr/>
            <p:nvPr/>
          </p:nvSpPr>
          <p:spPr>
            <a:xfrm>
              <a:off x="4707665" y="3582000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REKL</a:t>
              </a:r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7FE9B888-DFB3-4F55-AFC3-2E0B09C6F556}"/>
                </a:ext>
              </a:extLst>
            </p:cNvPr>
            <p:cNvSpPr/>
            <p:nvPr/>
          </p:nvSpPr>
          <p:spPr>
            <a:xfrm>
              <a:off x="4707665" y="4120886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CPL</a:t>
              </a:r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52EF63F1-AF40-4D83-AA70-B2DB6D151604}"/>
                </a:ext>
              </a:extLst>
            </p:cNvPr>
            <p:cNvSpPr/>
            <p:nvPr/>
          </p:nvSpPr>
          <p:spPr>
            <a:xfrm>
              <a:off x="4707665" y="4659772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FMEA</a:t>
              </a: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2F176485-322D-44BE-950D-DF47B7E0FE4F}"/>
                </a:ext>
              </a:extLst>
            </p:cNvPr>
            <p:cNvSpPr/>
            <p:nvPr/>
          </p:nvSpPr>
          <p:spPr>
            <a:xfrm>
              <a:off x="4707665" y="5198658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EMP</a:t>
              </a:r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82E8451C-34A4-4F05-B485-00F17F002C1D}"/>
                </a:ext>
              </a:extLst>
            </p:cNvPr>
            <p:cNvSpPr/>
            <p:nvPr/>
          </p:nvSpPr>
          <p:spPr>
            <a:xfrm>
              <a:off x="4707665" y="5737544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BMV</a:t>
              </a:r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5B223229-DA9F-4BAF-A900-CDFCE83E645A}"/>
                </a:ext>
              </a:extLst>
            </p:cNvPr>
            <p:cNvSpPr/>
            <p:nvPr/>
          </p:nvSpPr>
          <p:spPr>
            <a:xfrm>
              <a:off x="4707665" y="348684"/>
              <a:ext cx="965606" cy="46817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Basis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EF4A5518-E348-4EF1-A0B9-C530ABC52E61}"/>
                </a:ext>
              </a:extLst>
            </p:cNvPr>
            <p:cNvCxnSpPr>
              <a:stCxn id="19" idx="3"/>
              <a:endCxn id="31" idx="1"/>
            </p:cNvCxnSpPr>
            <p:nvPr/>
          </p:nvCxnSpPr>
          <p:spPr>
            <a:xfrm flipV="1">
              <a:off x="2318919" y="582771"/>
              <a:ext cx="2388746" cy="5904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F9867528-F59B-4D08-8AE1-7A905F796773}"/>
                </a:ext>
              </a:extLst>
            </p:cNvPr>
            <p:cNvCxnSpPr>
              <a:stCxn id="20" idx="3"/>
              <a:endCxn id="31" idx="1"/>
            </p:cNvCxnSpPr>
            <p:nvPr/>
          </p:nvCxnSpPr>
          <p:spPr>
            <a:xfrm>
              <a:off x="2318919" y="582771"/>
              <a:ext cx="23887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07111C81-F8CD-4B30-8F0E-C47EE596459E}"/>
                </a:ext>
              </a:extLst>
            </p:cNvPr>
            <p:cNvSpPr/>
            <p:nvPr/>
          </p:nvSpPr>
          <p:spPr>
            <a:xfrm>
              <a:off x="8490510" y="887570"/>
              <a:ext cx="965606" cy="4681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QVP</a:t>
              </a:r>
            </a:p>
          </p:txBody>
        </p:sp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BDE63E45-8BDC-4A6B-9769-EEF0615D5B9E}"/>
                </a:ext>
              </a:extLst>
            </p:cNvPr>
            <p:cNvSpPr/>
            <p:nvPr/>
          </p:nvSpPr>
          <p:spPr>
            <a:xfrm>
              <a:off x="8490510" y="1426456"/>
              <a:ext cx="965606" cy="4681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FB</a:t>
              </a:r>
            </a:p>
          </p:txBody>
        </p:sp>
        <p:sp>
          <p:nvSpPr>
            <p:cNvPr id="36" name="Rechteck: abgerundete Ecken 35">
              <a:extLst>
                <a:ext uri="{FF2B5EF4-FFF2-40B4-BE49-F238E27FC236}">
                  <a16:creationId xmlns:a16="http://schemas.microsoft.com/office/drawing/2014/main" id="{C4871905-D4D1-46AA-A66E-BED21D3E1D0E}"/>
                </a:ext>
              </a:extLst>
            </p:cNvPr>
            <p:cNvSpPr/>
            <p:nvPr/>
          </p:nvSpPr>
          <p:spPr>
            <a:xfrm>
              <a:off x="8490510" y="1975349"/>
              <a:ext cx="965606" cy="46817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WM</a:t>
              </a:r>
            </a:p>
          </p:txBody>
        </p:sp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19161A86-17E1-4456-BF72-539335557E58}"/>
                </a:ext>
              </a:extLst>
            </p:cNvPr>
            <p:cNvSpPr/>
            <p:nvPr/>
          </p:nvSpPr>
          <p:spPr>
            <a:xfrm>
              <a:off x="8490510" y="2504228"/>
              <a:ext cx="965606" cy="46817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/>
                <a:t>AddOn</a:t>
              </a:r>
              <a:endParaRPr lang="de-DE" sz="1600" dirty="0"/>
            </a:p>
          </p:txBody>
        </p:sp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B414D481-BFB1-45B0-AE5D-D6ED47EF2283}"/>
                </a:ext>
              </a:extLst>
            </p:cNvPr>
            <p:cNvSpPr/>
            <p:nvPr/>
          </p:nvSpPr>
          <p:spPr>
            <a:xfrm>
              <a:off x="8490510" y="329406"/>
              <a:ext cx="965606" cy="46817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Basis 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2035F6FA-130A-44B5-B358-C484968E5606}"/>
                </a:ext>
              </a:extLst>
            </p:cNvPr>
            <p:cNvSpPr txBox="1"/>
            <p:nvPr/>
          </p:nvSpPr>
          <p:spPr>
            <a:xfrm>
              <a:off x="1232282" y="-89690"/>
              <a:ext cx="1316290" cy="49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PDAP 7.5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9A1C734-4EC6-42DF-9F0C-1B9E2F37F459}"/>
                </a:ext>
              </a:extLst>
            </p:cNvPr>
            <p:cNvSpPr txBox="1"/>
            <p:nvPr/>
          </p:nvSpPr>
          <p:spPr>
            <a:xfrm>
              <a:off x="4627915" y="-97490"/>
              <a:ext cx="1316290" cy="49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PDAP 7.7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9D022AB3-E720-4B37-A377-EF6CED07315C}"/>
                </a:ext>
              </a:extLst>
            </p:cNvPr>
            <p:cNvSpPr txBox="1"/>
            <p:nvPr/>
          </p:nvSpPr>
          <p:spPr>
            <a:xfrm>
              <a:off x="8391987" y="-99917"/>
              <a:ext cx="1162651" cy="49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PDAP 8</a:t>
              </a:r>
            </a:p>
          </p:txBody>
        </p: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AE2A53EA-C168-4011-B510-431D9C221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3271" y="582771"/>
              <a:ext cx="2817239" cy="9331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3B8BDDEE-10A8-4CB4-A9CA-426B17B51945}"/>
                </a:ext>
              </a:extLst>
            </p:cNvPr>
            <p:cNvCxnSpPr>
              <a:stCxn id="26" idx="3"/>
              <a:endCxn id="36" idx="1"/>
            </p:cNvCxnSpPr>
            <p:nvPr/>
          </p:nvCxnSpPr>
          <p:spPr>
            <a:xfrm flipV="1">
              <a:off x="5673271" y="2209436"/>
              <a:ext cx="2817239" cy="1606651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D53368AF-A785-4383-853D-60761319D86B}"/>
                </a:ext>
              </a:extLst>
            </p:cNvPr>
            <p:cNvCxnSpPr>
              <a:stCxn id="25" idx="3"/>
              <a:endCxn id="36" idx="1"/>
            </p:cNvCxnSpPr>
            <p:nvPr/>
          </p:nvCxnSpPr>
          <p:spPr>
            <a:xfrm flipV="1">
              <a:off x="5673271" y="2209436"/>
              <a:ext cx="2817239" cy="1067765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3F845A80-69A7-4511-9A5D-F721B0AE6E69}"/>
                </a:ext>
              </a:extLst>
            </p:cNvPr>
            <p:cNvCxnSpPr>
              <a:stCxn id="24" idx="3"/>
              <a:endCxn id="36" idx="1"/>
            </p:cNvCxnSpPr>
            <p:nvPr/>
          </p:nvCxnSpPr>
          <p:spPr>
            <a:xfrm flipV="1">
              <a:off x="5673271" y="2209436"/>
              <a:ext cx="2817239" cy="528879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A8F08510-C90E-4B6C-9EFB-79DC1F63E807}"/>
                </a:ext>
              </a:extLst>
            </p:cNvPr>
            <p:cNvCxnSpPr>
              <a:stCxn id="23" idx="3"/>
              <a:endCxn id="35" idx="1"/>
            </p:cNvCxnSpPr>
            <p:nvPr/>
          </p:nvCxnSpPr>
          <p:spPr>
            <a:xfrm flipV="1">
              <a:off x="5673271" y="1660543"/>
              <a:ext cx="2817239" cy="538886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9675AF40-37F7-42B6-BAB3-03AA6AF5E9D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271" y="1660542"/>
              <a:ext cx="2817239" cy="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8FAD647E-D475-4991-B774-1D909668A29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271" y="1121656"/>
              <a:ext cx="2817239" cy="538886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F3B97B17-780B-4F82-9C36-3024412E008A}"/>
                </a:ext>
              </a:extLst>
            </p:cNvPr>
            <p:cNvCxnSpPr>
              <a:endCxn id="34" idx="1"/>
            </p:cNvCxnSpPr>
            <p:nvPr/>
          </p:nvCxnSpPr>
          <p:spPr>
            <a:xfrm flipV="1">
              <a:off x="5673271" y="1121657"/>
              <a:ext cx="2817239" cy="32333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31B258F0-0BD3-4E61-827D-FAFC69D9DF8B}"/>
                </a:ext>
              </a:extLst>
            </p:cNvPr>
            <p:cNvCxnSpPr>
              <a:stCxn id="28" idx="3"/>
              <a:endCxn id="34" idx="1"/>
            </p:cNvCxnSpPr>
            <p:nvPr/>
          </p:nvCxnSpPr>
          <p:spPr>
            <a:xfrm flipV="1">
              <a:off x="5673271" y="1121657"/>
              <a:ext cx="2817239" cy="3772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D2D0DFDF-B426-4B54-A467-48FA77DDD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3271" y="1121656"/>
              <a:ext cx="2817239" cy="43110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93E93A78-2AA1-48E4-A482-65022E4AC003}"/>
                </a:ext>
              </a:extLst>
            </p:cNvPr>
            <p:cNvCxnSpPr>
              <a:stCxn id="29" idx="3"/>
              <a:endCxn id="35" idx="1"/>
            </p:cNvCxnSpPr>
            <p:nvPr/>
          </p:nvCxnSpPr>
          <p:spPr>
            <a:xfrm flipV="1">
              <a:off x="5673271" y="1660543"/>
              <a:ext cx="2817239" cy="3772202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38E6A00A-DEDF-4FC8-9816-A5A5B62462E7}"/>
                </a:ext>
              </a:extLst>
            </p:cNvPr>
            <p:cNvCxnSpPr>
              <a:stCxn id="30" idx="3"/>
              <a:endCxn id="37" idx="1"/>
            </p:cNvCxnSpPr>
            <p:nvPr/>
          </p:nvCxnSpPr>
          <p:spPr>
            <a:xfrm flipV="1">
              <a:off x="5673271" y="2738315"/>
              <a:ext cx="2817239" cy="323331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6D5139D9-011F-4A00-B7DA-3C844B164474}"/>
                </a:ext>
              </a:extLst>
            </p:cNvPr>
            <p:cNvSpPr/>
            <p:nvPr/>
          </p:nvSpPr>
          <p:spPr>
            <a:xfrm>
              <a:off x="10014508" y="3007758"/>
              <a:ext cx="965606" cy="46817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AMM</a:t>
              </a: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195F2BF4-B8DF-44BB-AE84-0FE0E6C1E2AD}"/>
                </a:ext>
              </a:extLst>
            </p:cNvPr>
            <p:cNvSpPr/>
            <p:nvPr/>
          </p:nvSpPr>
          <p:spPr>
            <a:xfrm>
              <a:off x="10014508" y="3574675"/>
              <a:ext cx="965606" cy="46817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QMM</a:t>
              </a: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FA4D135E-C1A5-4A57-8367-225D20553010}"/>
                </a:ext>
              </a:extLst>
            </p:cNvPr>
            <p:cNvSpPr/>
            <p:nvPr/>
          </p:nvSpPr>
          <p:spPr>
            <a:xfrm>
              <a:off x="10014508" y="4141592"/>
              <a:ext cx="965606" cy="46817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GBU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95155856-559D-4FFE-9465-18D34DFB8B5C}"/>
                </a:ext>
              </a:extLst>
            </p:cNvPr>
            <p:cNvCxnSpPr>
              <a:stCxn id="37" idx="3"/>
              <a:endCxn id="54" idx="0"/>
            </p:cNvCxnSpPr>
            <p:nvPr/>
          </p:nvCxnSpPr>
          <p:spPr>
            <a:xfrm>
              <a:off x="9456116" y="2738315"/>
              <a:ext cx="1041195" cy="2694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E948D3CC-66D5-4371-9822-12133211088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271" y="2199428"/>
              <a:ext cx="2817239" cy="53888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33D46AFD-05C4-42FE-86AC-FE1F2D611B8B}"/>
                </a:ext>
              </a:extLst>
            </p:cNvPr>
            <p:cNvSpPr txBox="1"/>
            <p:nvPr/>
          </p:nvSpPr>
          <p:spPr>
            <a:xfrm rot="21017615">
              <a:off x="6204307" y="1803635"/>
              <a:ext cx="10102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Nur Verwaltung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0E722537-C1E4-42F9-ADF2-B4ECEF37F8E4}"/>
                </a:ext>
              </a:extLst>
            </p:cNvPr>
            <p:cNvSpPr txBox="1"/>
            <p:nvPr/>
          </p:nvSpPr>
          <p:spPr>
            <a:xfrm rot="681084">
              <a:off x="6084291" y="2193362"/>
              <a:ext cx="12502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Eigene Kalibrierung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42023126-EC8C-4CDA-8F4A-58F966CF5584}"/>
                </a:ext>
              </a:extLst>
            </p:cNvPr>
            <p:cNvSpPr txBox="1"/>
            <p:nvPr/>
          </p:nvSpPr>
          <p:spPr>
            <a:xfrm rot="18477664">
              <a:off x="6669676" y="3637553"/>
              <a:ext cx="721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Ohne QVP</a:t>
              </a: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B0EEA778-47DF-4859-9820-C1661594E1C2}"/>
                </a:ext>
              </a:extLst>
            </p:cNvPr>
            <p:cNvSpPr/>
            <p:nvPr/>
          </p:nvSpPr>
          <p:spPr>
            <a:xfrm>
              <a:off x="10014508" y="4708509"/>
              <a:ext cx="965606" cy="46817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</a:rPr>
                <a:t>PMV</a:t>
              </a: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B570644B-B735-4960-8DA1-BAD9D51F59CC}"/>
                </a:ext>
              </a:extLst>
            </p:cNvPr>
            <p:cNvSpPr/>
            <p:nvPr/>
          </p:nvSpPr>
          <p:spPr>
            <a:xfrm>
              <a:off x="10014508" y="5275426"/>
              <a:ext cx="965606" cy="46817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</a:rPr>
                <a:t>BMV</a:t>
              </a:r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3F6A536F-D1F2-444A-A911-B9F42605BA0C}"/>
              </a:ext>
            </a:extLst>
          </p:cNvPr>
          <p:cNvSpPr/>
          <p:nvPr/>
        </p:nvSpPr>
        <p:spPr>
          <a:xfrm>
            <a:off x="0" y="142418"/>
            <a:ext cx="12192000" cy="676103"/>
          </a:xfrm>
          <a:prstGeom prst="rect">
            <a:avLst/>
          </a:prstGeom>
          <a:solidFill>
            <a:srgbClr val="003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/>
          </a:p>
        </p:txBody>
      </p:sp>
      <p:sp>
        <p:nvSpPr>
          <p:cNvPr id="65" name="Parallelogramm 6">
            <a:extLst>
              <a:ext uri="{FF2B5EF4-FFF2-40B4-BE49-F238E27FC236}">
                <a16:creationId xmlns:a16="http://schemas.microsoft.com/office/drawing/2014/main" id="{70D9255B-41EB-4152-BF9E-D271D2ADA48E}"/>
              </a:ext>
            </a:extLst>
          </p:cNvPr>
          <p:cNvSpPr/>
          <p:nvPr/>
        </p:nvSpPr>
        <p:spPr>
          <a:xfrm>
            <a:off x="8477957" y="135466"/>
            <a:ext cx="2877431" cy="676103"/>
          </a:xfrm>
          <a:custGeom>
            <a:avLst/>
            <a:gdLst>
              <a:gd name="connsiteX0" fmla="*/ 0 w 2264657"/>
              <a:gd name="connsiteY0" fmla="*/ 676103 h 676103"/>
              <a:gd name="connsiteX1" fmla="*/ 355481 w 2264657"/>
              <a:gd name="connsiteY1" fmla="*/ 0 h 676103"/>
              <a:gd name="connsiteX2" fmla="*/ 2264657 w 2264657"/>
              <a:gd name="connsiteY2" fmla="*/ 0 h 676103"/>
              <a:gd name="connsiteX3" fmla="*/ 1909176 w 2264657"/>
              <a:gd name="connsiteY3" fmla="*/ 676103 h 676103"/>
              <a:gd name="connsiteX4" fmla="*/ 0 w 2264657"/>
              <a:gd name="connsiteY4" fmla="*/ 676103 h 676103"/>
              <a:gd name="connsiteX0" fmla="*/ 604075 w 2868732"/>
              <a:gd name="connsiteY0" fmla="*/ 676103 h 676103"/>
              <a:gd name="connsiteX1" fmla="*/ 0 w 2868732"/>
              <a:gd name="connsiteY1" fmla="*/ 11289 h 676103"/>
              <a:gd name="connsiteX2" fmla="*/ 2868732 w 2868732"/>
              <a:gd name="connsiteY2" fmla="*/ 0 h 676103"/>
              <a:gd name="connsiteX3" fmla="*/ 2513251 w 2868732"/>
              <a:gd name="connsiteY3" fmla="*/ 676103 h 676103"/>
              <a:gd name="connsiteX4" fmla="*/ 604075 w 2868732"/>
              <a:gd name="connsiteY4" fmla="*/ 676103 h 676103"/>
              <a:gd name="connsiteX0" fmla="*/ 604075 w 2513251"/>
              <a:gd name="connsiteY0" fmla="*/ 664814 h 664814"/>
              <a:gd name="connsiteX1" fmla="*/ 0 w 2513251"/>
              <a:gd name="connsiteY1" fmla="*/ 0 h 664814"/>
              <a:gd name="connsiteX2" fmla="*/ 1976910 w 2513251"/>
              <a:gd name="connsiteY2" fmla="*/ 11288 h 664814"/>
              <a:gd name="connsiteX3" fmla="*/ 2513251 w 2513251"/>
              <a:gd name="connsiteY3" fmla="*/ 664814 h 664814"/>
              <a:gd name="connsiteX4" fmla="*/ 604075 w 2513251"/>
              <a:gd name="connsiteY4" fmla="*/ 664814 h 664814"/>
              <a:gd name="connsiteX0" fmla="*/ 604075 w 2513251"/>
              <a:gd name="connsiteY0" fmla="*/ 676104 h 676104"/>
              <a:gd name="connsiteX1" fmla="*/ 0 w 2513251"/>
              <a:gd name="connsiteY1" fmla="*/ 11290 h 676104"/>
              <a:gd name="connsiteX2" fmla="*/ 1965621 w 2513251"/>
              <a:gd name="connsiteY2" fmla="*/ 0 h 676104"/>
              <a:gd name="connsiteX3" fmla="*/ 2513251 w 2513251"/>
              <a:gd name="connsiteY3" fmla="*/ 676104 h 676104"/>
              <a:gd name="connsiteX4" fmla="*/ 604075 w 2513251"/>
              <a:gd name="connsiteY4" fmla="*/ 676104 h 676104"/>
              <a:gd name="connsiteX0" fmla="*/ 637942 w 2547118"/>
              <a:gd name="connsiteY0" fmla="*/ 676104 h 676104"/>
              <a:gd name="connsiteX1" fmla="*/ 0 w 2547118"/>
              <a:gd name="connsiteY1" fmla="*/ 11290 h 676104"/>
              <a:gd name="connsiteX2" fmla="*/ 1999488 w 2547118"/>
              <a:gd name="connsiteY2" fmla="*/ 0 h 676104"/>
              <a:gd name="connsiteX3" fmla="*/ 2547118 w 2547118"/>
              <a:gd name="connsiteY3" fmla="*/ 676104 h 676104"/>
              <a:gd name="connsiteX4" fmla="*/ 637942 w 2547118"/>
              <a:gd name="connsiteY4" fmla="*/ 676104 h 676104"/>
              <a:gd name="connsiteX0" fmla="*/ 592786 w 2501962"/>
              <a:gd name="connsiteY0" fmla="*/ 676104 h 676104"/>
              <a:gd name="connsiteX1" fmla="*/ 0 w 2501962"/>
              <a:gd name="connsiteY1" fmla="*/ 11290 h 676104"/>
              <a:gd name="connsiteX2" fmla="*/ 1954332 w 2501962"/>
              <a:gd name="connsiteY2" fmla="*/ 0 h 676104"/>
              <a:gd name="connsiteX3" fmla="*/ 2501962 w 2501962"/>
              <a:gd name="connsiteY3" fmla="*/ 676104 h 676104"/>
              <a:gd name="connsiteX4" fmla="*/ 592786 w 2501962"/>
              <a:gd name="connsiteY4" fmla="*/ 676104 h 676104"/>
              <a:gd name="connsiteX0" fmla="*/ 592786 w 2501962"/>
              <a:gd name="connsiteY0" fmla="*/ 687392 h 687392"/>
              <a:gd name="connsiteX1" fmla="*/ 0 w 2501962"/>
              <a:gd name="connsiteY1" fmla="*/ 0 h 687392"/>
              <a:gd name="connsiteX2" fmla="*/ 1954332 w 2501962"/>
              <a:gd name="connsiteY2" fmla="*/ 11288 h 687392"/>
              <a:gd name="connsiteX3" fmla="*/ 2501962 w 2501962"/>
              <a:gd name="connsiteY3" fmla="*/ 687392 h 687392"/>
              <a:gd name="connsiteX4" fmla="*/ 592786 w 2501962"/>
              <a:gd name="connsiteY4" fmla="*/ 687392 h 687392"/>
              <a:gd name="connsiteX0" fmla="*/ 570618 w 2479794"/>
              <a:gd name="connsiteY0" fmla="*/ 676104 h 676104"/>
              <a:gd name="connsiteX1" fmla="*/ 0 w 2479794"/>
              <a:gd name="connsiteY1" fmla="*/ 5337 h 676104"/>
              <a:gd name="connsiteX2" fmla="*/ 1932164 w 2479794"/>
              <a:gd name="connsiteY2" fmla="*/ 0 h 676104"/>
              <a:gd name="connsiteX3" fmla="*/ 2479794 w 2479794"/>
              <a:gd name="connsiteY3" fmla="*/ 676104 h 676104"/>
              <a:gd name="connsiteX4" fmla="*/ 570618 w 2479794"/>
              <a:gd name="connsiteY4" fmla="*/ 676104 h 676104"/>
              <a:gd name="connsiteX0" fmla="*/ 592786 w 2501962"/>
              <a:gd name="connsiteY0" fmla="*/ 676309 h 676309"/>
              <a:gd name="connsiteX1" fmla="*/ 0 w 2501962"/>
              <a:gd name="connsiteY1" fmla="*/ 0 h 676309"/>
              <a:gd name="connsiteX2" fmla="*/ 1954332 w 2501962"/>
              <a:gd name="connsiteY2" fmla="*/ 205 h 676309"/>
              <a:gd name="connsiteX3" fmla="*/ 2501962 w 2501962"/>
              <a:gd name="connsiteY3" fmla="*/ 676309 h 676309"/>
              <a:gd name="connsiteX4" fmla="*/ 592786 w 2501962"/>
              <a:gd name="connsiteY4" fmla="*/ 676309 h 67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962" h="676309">
                <a:moveTo>
                  <a:pt x="592786" y="676309"/>
                </a:moveTo>
                <a:lnTo>
                  <a:pt x="0" y="0"/>
                </a:lnTo>
                <a:lnTo>
                  <a:pt x="1954332" y="205"/>
                </a:lnTo>
                <a:lnTo>
                  <a:pt x="2501962" y="676309"/>
                </a:lnTo>
                <a:lnTo>
                  <a:pt x="592786" y="676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6C5491-29AD-4AF1-AF93-5B4FF173EB95}"/>
              </a:ext>
            </a:extLst>
          </p:cNvPr>
          <p:cNvSpPr txBox="1"/>
          <p:nvPr/>
        </p:nvSpPr>
        <p:spPr>
          <a:xfrm>
            <a:off x="836612" y="57846"/>
            <a:ext cx="45456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+mj-lt"/>
              </a:rPr>
              <a:t>Der Weg zu PDAP8</a:t>
            </a:r>
          </a:p>
          <a:p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6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>
            <a:extLst>
              <a:ext uri="{FF2B5EF4-FFF2-40B4-BE49-F238E27FC236}">
                <a16:creationId xmlns:a16="http://schemas.microsoft.com/office/drawing/2014/main" id="{3F6A536F-D1F2-444A-A911-B9F42605BA0C}"/>
              </a:ext>
            </a:extLst>
          </p:cNvPr>
          <p:cNvSpPr/>
          <p:nvPr/>
        </p:nvSpPr>
        <p:spPr>
          <a:xfrm>
            <a:off x="0" y="142418"/>
            <a:ext cx="12192000" cy="676103"/>
          </a:xfrm>
          <a:prstGeom prst="rect">
            <a:avLst/>
          </a:prstGeom>
          <a:solidFill>
            <a:srgbClr val="003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/>
          </a:p>
        </p:txBody>
      </p:sp>
      <p:sp>
        <p:nvSpPr>
          <p:cNvPr id="65" name="Parallelogramm 6">
            <a:extLst>
              <a:ext uri="{FF2B5EF4-FFF2-40B4-BE49-F238E27FC236}">
                <a16:creationId xmlns:a16="http://schemas.microsoft.com/office/drawing/2014/main" id="{70D9255B-41EB-4152-BF9E-D271D2ADA48E}"/>
              </a:ext>
            </a:extLst>
          </p:cNvPr>
          <p:cNvSpPr/>
          <p:nvPr/>
        </p:nvSpPr>
        <p:spPr>
          <a:xfrm>
            <a:off x="8477957" y="135466"/>
            <a:ext cx="2877431" cy="676103"/>
          </a:xfrm>
          <a:custGeom>
            <a:avLst/>
            <a:gdLst>
              <a:gd name="connsiteX0" fmla="*/ 0 w 2264657"/>
              <a:gd name="connsiteY0" fmla="*/ 676103 h 676103"/>
              <a:gd name="connsiteX1" fmla="*/ 355481 w 2264657"/>
              <a:gd name="connsiteY1" fmla="*/ 0 h 676103"/>
              <a:gd name="connsiteX2" fmla="*/ 2264657 w 2264657"/>
              <a:gd name="connsiteY2" fmla="*/ 0 h 676103"/>
              <a:gd name="connsiteX3" fmla="*/ 1909176 w 2264657"/>
              <a:gd name="connsiteY3" fmla="*/ 676103 h 676103"/>
              <a:gd name="connsiteX4" fmla="*/ 0 w 2264657"/>
              <a:gd name="connsiteY4" fmla="*/ 676103 h 676103"/>
              <a:gd name="connsiteX0" fmla="*/ 604075 w 2868732"/>
              <a:gd name="connsiteY0" fmla="*/ 676103 h 676103"/>
              <a:gd name="connsiteX1" fmla="*/ 0 w 2868732"/>
              <a:gd name="connsiteY1" fmla="*/ 11289 h 676103"/>
              <a:gd name="connsiteX2" fmla="*/ 2868732 w 2868732"/>
              <a:gd name="connsiteY2" fmla="*/ 0 h 676103"/>
              <a:gd name="connsiteX3" fmla="*/ 2513251 w 2868732"/>
              <a:gd name="connsiteY3" fmla="*/ 676103 h 676103"/>
              <a:gd name="connsiteX4" fmla="*/ 604075 w 2868732"/>
              <a:gd name="connsiteY4" fmla="*/ 676103 h 676103"/>
              <a:gd name="connsiteX0" fmla="*/ 604075 w 2513251"/>
              <a:gd name="connsiteY0" fmla="*/ 664814 h 664814"/>
              <a:gd name="connsiteX1" fmla="*/ 0 w 2513251"/>
              <a:gd name="connsiteY1" fmla="*/ 0 h 664814"/>
              <a:gd name="connsiteX2" fmla="*/ 1976910 w 2513251"/>
              <a:gd name="connsiteY2" fmla="*/ 11288 h 664814"/>
              <a:gd name="connsiteX3" fmla="*/ 2513251 w 2513251"/>
              <a:gd name="connsiteY3" fmla="*/ 664814 h 664814"/>
              <a:gd name="connsiteX4" fmla="*/ 604075 w 2513251"/>
              <a:gd name="connsiteY4" fmla="*/ 664814 h 664814"/>
              <a:gd name="connsiteX0" fmla="*/ 604075 w 2513251"/>
              <a:gd name="connsiteY0" fmla="*/ 676104 h 676104"/>
              <a:gd name="connsiteX1" fmla="*/ 0 w 2513251"/>
              <a:gd name="connsiteY1" fmla="*/ 11290 h 676104"/>
              <a:gd name="connsiteX2" fmla="*/ 1965621 w 2513251"/>
              <a:gd name="connsiteY2" fmla="*/ 0 h 676104"/>
              <a:gd name="connsiteX3" fmla="*/ 2513251 w 2513251"/>
              <a:gd name="connsiteY3" fmla="*/ 676104 h 676104"/>
              <a:gd name="connsiteX4" fmla="*/ 604075 w 2513251"/>
              <a:gd name="connsiteY4" fmla="*/ 676104 h 676104"/>
              <a:gd name="connsiteX0" fmla="*/ 637942 w 2547118"/>
              <a:gd name="connsiteY0" fmla="*/ 676104 h 676104"/>
              <a:gd name="connsiteX1" fmla="*/ 0 w 2547118"/>
              <a:gd name="connsiteY1" fmla="*/ 11290 h 676104"/>
              <a:gd name="connsiteX2" fmla="*/ 1999488 w 2547118"/>
              <a:gd name="connsiteY2" fmla="*/ 0 h 676104"/>
              <a:gd name="connsiteX3" fmla="*/ 2547118 w 2547118"/>
              <a:gd name="connsiteY3" fmla="*/ 676104 h 676104"/>
              <a:gd name="connsiteX4" fmla="*/ 637942 w 2547118"/>
              <a:gd name="connsiteY4" fmla="*/ 676104 h 676104"/>
              <a:gd name="connsiteX0" fmla="*/ 592786 w 2501962"/>
              <a:gd name="connsiteY0" fmla="*/ 676104 h 676104"/>
              <a:gd name="connsiteX1" fmla="*/ 0 w 2501962"/>
              <a:gd name="connsiteY1" fmla="*/ 11290 h 676104"/>
              <a:gd name="connsiteX2" fmla="*/ 1954332 w 2501962"/>
              <a:gd name="connsiteY2" fmla="*/ 0 h 676104"/>
              <a:gd name="connsiteX3" fmla="*/ 2501962 w 2501962"/>
              <a:gd name="connsiteY3" fmla="*/ 676104 h 676104"/>
              <a:gd name="connsiteX4" fmla="*/ 592786 w 2501962"/>
              <a:gd name="connsiteY4" fmla="*/ 676104 h 676104"/>
              <a:gd name="connsiteX0" fmla="*/ 592786 w 2501962"/>
              <a:gd name="connsiteY0" fmla="*/ 687392 h 687392"/>
              <a:gd name="connsiteX1" fmla="*/ 0 w 2501962"/>
              <a:gd name="connsiteY1" fmla="*/ 0 h 687392"/>
              <a:gd name="connsiteX2" fmla="*/ 1954332 w 2501962"/>
              <a:gd name="connsiteY2" fmla="*/ 11288 h 687392"/>
              <a:gd name="connsiteX3" fmla="*/ 2501962 w 2501962"/>
              <a:gd name="connsiteY3" fmla="*/ 687392 h 687392"/>
              <a:gd name="connsiteX4" fmla="*/ 592786 w 2501962"/>
              <a:gd name="connsiteY4" fmla="*/ 687392 h 687392"/>
              <a:gd name="connsiteX0" fmla="*/ 570618 w 2479794"/>
              <a:gd name="connsiteY0" fmla="*/ 676104 h 676104"/>
              <a:gd name="connsiteX1" fmla="*/ 0 w 2479794"/>
              <a:gd name="connsiteY1" fmla="*/ 5337 h 676104"/>
              <a:gd name="connsiteX2" fmla="*/ 1932164 w 2479794"/>
              <a:gd name="connsiteY2" fmla="*/ 0 h 676104"/>
              <a:gd name="connsiteX3" fmla="*/ 2479794 w 2479794"/>
              <a:gd name="connsiteY3" fmla="*/ 676104 h 676104"/>
              <a:gd name="connsiteX4" fmla="*/ 570618 w 2479794"/>
              <a:gd name="connsiteY4" fmla="*/ 676104 h 676104"/>
              <a:gd name="connsiteX0" fmla="*/ 592786 w 2501962"/>
              <a:gd name="connsiteY0" fmla="*/ 676309 h 676309"/>
              <a:gd name="connsiteX1" fmla="*/ 0 w 2501962"/>
              <a:gd name="connsiteY1" fmla="*/ 0 h 676309"/>
              <a:gd name="connsiteX2" fmla="*/ 1954332 w 2501962"/>
              <a:gd name="connsiteY2" fmla="*/ 205 h 676309"/>
              <a:gd name="connsiteX3" fmla="*/ 2501962 w 2501962"/>
              <a:gd name="connsiteY3" fmla="*/ 676309 h 676309"/>
              <a:gd name="connsiteX4" fmla="*/ 592786 w 2501962"/>
              <a:gd name="connsiteY4" fmla="*/ 676309 h 67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962" h="676309">
                <a:moveTo>
                  <a:pt x="592786" y="676309"/>
                </a:moveTo>
                <a:lnTo>
                  <a:pt x="0" y="0"/>
                </a:lnTo>
                <a:lnTo>
                  <a:pt x="1954332" y="205"/>
                </a:lnTo>
                <a:lnTo>
                  <a:pt x="2501962" y="676309"/>
                </a:lnTo>
                <a:lnTo>
                  <a:pt x="592786" y="676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6C5491-29AD-4AF1-AF93-5B4FF173EB95}"/>
              </a:ext>
            </a:extLst>
          </p:cNvPr>
          <p:cNvSpPr txBox="1"/>
          <p:nvPr/>
        </p:nvSpPr>
        <p:spPr>
          <a:xfrm>
            <a:off x="836612" y="57846"/>
            <a:ext cx="5380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+mj-lt"/>
              </a:rPr>
              <a:t>Neu – Meine Aufgaben</a:t>
            </a:r>
          </a:p>
          <a:p>
            <a:endParaRPr lang="de-DE" sz="44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1D92FA-9991-485C-B49F-6D9636B8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9" y="903093"/>
            <a:ext cx="9740628" cy="56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>
            <a:extLst>
              <a:ext uri="{FF2B5EF4-FFF2-40B4-BE49-F238E27FC236}">
                <a16:creationId xmlns:a16="http://schemas.microsoft.com/office/drawing/2014/main" id="{3F6A536F-D1F2-444A-A911-B9F42605BA0C}"/>
              </a:ext>
            </a:extLst>
          </p:cNvPr>
          <p:cNvSpPr/>
          <p:nvPr/>
        </p:nvSpPr>
        <p:spPr>
          <a:xfrm>
            <a:off x="0" y="142418"/>
            <a:ext cx="12192000" cy="676103"/>
          </a:xfrm>
          <a:prstGeom prst="rect">
            <a:avLst/>
          </a:prstGeom>
          <a:solidFill>
            <a:srgbClr val="003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/>
          </a:p>
        </p:txBody>
      </p:sp>
      <p:sp>
        <p:nvSpPr>
          <p:cNvPr id="65" name="Parallelogramm 6">
            <a:extLst>
              <a:ext uri="{FF2B5EF4-FFF2-40B4-BE49-F238E27FC236}">
                <a16:creationId xmlns:a16="http://schemas.microsoft.com/office/drawing/2014/main" id="{70D9255B-41EB-4152-BF9E-D271D2ADA48E}"/>
              </a:ext>
            </a:extLst>
          </p:cNvPr>
          <p:cNvSpPr/>
          <p:nvPr/>
        </p:nvSpPr>
        <p:spPr>
          <a:xfrm>
            <a:off x="8477957" y="135466"/>
            <a:ext cx="2877431" cy="676103"/>
          </a:xfrm>
          <a:custGeom>
            <a:avLst/>
            <a:gdLst>
              <a:gd name="connsiteX0" fmla="*/ 0 w 2264657"/>
              <a:gd name="connsiteY0" fmla="*/ 676103 h 676103"/>
              <a:gd name="connsiteX1" fmla="*/ 355481 w 2264657"/>
              <a:gd name="connsiteY1" fmla="*/ 0 h 676103"/>
              <a:gd name="connsiteX2" fmla="*/ 2264657 w 2264657"/>
              <a:gd name="connsiteY2" fmla="*/ 0 h 676103"/>
              <a:gd name="connsiteX3" fmla="*/ 1909176 w 2264657"/>
              <a:gd name="connsiteY3" fmla="*/ 676103 h 676103"/>
              <a:gd name="connsiteX4" fmla="*/ 0 w 2264657"/>
              <a:gd name="connsiteY4" fmla="*/ 676103 h 676103"/>
              <a:gd name="connsiteX0" fmla="*/ 604075 w 2868732"/>
              <a:gd name="connsiteY0" fmla="*/ 676103 h 676103"/>
              <a:gd name="connsiteX1" fmla="*/ 0 w 2868732"/>
              <a:gd name="connsiteY1" fmla="*/ 11289 h 676103"/>
              <a:gd name="connsiteX2" fmla="*/ 2868732 w 2868732"/>
              <a:gd name="connsiteY2" fmla="*/ 0 h 676103"/>
              <a:gd name="connsiteX3" fmla="*/ 2513251 w 2868732"/>
              <a:gd name="connsiteY3" fmla="*/ 676103 h 676103"/>
              <a:gd name="connsiteX4" fmla="*/ 604075 w 2868732"/>
              <a:gd name="connsiteY4" fmla="*/ 676103 h 676103"/>
              <a:gd name="connsiteX0" fmla="*/ 604075 w 2513251"/>
              <a:gd name="connsiteY0" fmla="*/ 664814 h 664814"/>
              <a:gd name="connsiteX1" fmla="*/ 0 w 2513251"/>
              <a:gd name="connsiteY1" fmla="*/ 0 h 664814"/>
              <a:gd name="connsiteX2" fmla="*/ 1976910 w 2513251"/>
              <a:gd name="connsiteY2" fmla="*/ 11288 h 664814"/>
              <a:gd name="connsiteX3" fmla="*/ 2513251 w 2513251"/>
              <a:gd name="connsiteY3" fmla="*/ 664814 h 664814"/>
              <a:gd name="connsiteX4" fmla="*/ 604075 w 2513251"/>
              <a:gd name="connsiteY4" fmla="*/ 664814 h 664814"/>
              <a:gd name="connsiteX0" fmla="*/ 604075 w 2513251"/>
              <a:gd name="connsiteY0" fmla="*/ 676104 h 676104"/>
              <a:gd name="connsiteX1" fmla="*/ 0 w 2513251"/>
              <a:gd name="connsiteY1" fmla="*/ 11290 h 676104"/>
              <a:gd name="connsiteX2" fmla="*/ 1965621 w 2513251"/>
              <a:gd name="connsiteY2" fmla="*/ 0 h 676104"/>
              <a:gd name="connsiteX3" fmla="*/ 2513251 w 2513251"/>
              <a:gd name="connsiteY3" fmla="*/ 676104 h 676104"/>
              <a:gd name="connsiteX4" fmla="*/ 604075 w 2513251"/>
              <a:gd name="connsiteY4" fmla="*/ 676104 h 676104"/>
              <a:gd name="connsiteX0" fmla="*/ 637942 w 2547118"/>
              <a:gd name="connsiteY0" fmla="*/ 676104 h 676104"/>
              <a:gd name="connsiteX1" fmla="*/ 0 w 2547118"/>
              <a:gd name="connsiteY1" fmla="*/ 11290 h 676104"/>
              <a:gd name="connsiteX2" fmla="*/ 1999488 w 2547118"/>
              <a:gd name="connsiteY2" fmla="*/ 0 h 676104"/>
              <a:gd name="connsiteX3" fmla="*/ 2547118 w 2547118"/>
              <a:gd name="connsiteY3" fmla="*/ 676104 h 676104"/>
              <a:gd name="connsiteX4" fmla="*/ 637942 w 2547118"/>
              <a:gd name="connsiteY4" fmla="*/ 676104 h 676104"/>
              <a:gd name="connsiteX0" fmla="*/ 592786 w 2501962"/>
              <a:gd name="connsiteY0" fmla="*/ 676104 h 676104"/>
              <a:gd name="connsiteX1" fmla="*/ 0 w 2501962"/>
              <a:gd name="connsiteY1" fmla="*/ 11290 h 676104"/>
              <a:gd name="connsiteX2" fmla="*/ 1954332 w 2501962"/>
              <a:gd name="connsiteY2" fmla="*/ 0 h 676104"/>
              <a:gd name="connsiteX3" fmla="*/ 2501962 w 2501962"/>
              <a:gd name="connsiteY3" fmla="*/ 676104 h 676104"/>
              <a:gd name="connsiteX4" fmla="*/ 592786 w 2501962"/>
              <a:gd name="connsiteY4" fmla="*/ 676104 h 676104"/>
              <a:gd name="connsiteX0" fmla="*/ 592786 w 2501962"/>
              <a:gd name="connsiteY0" fmla="*/ 687392 h 687392"/>
              <a:gd name="connsiteX1" fmla="*/ 0 w 2501962"/>
              <a:gd name="connsiteY1" fmla="*/ 0 h 687392"/>
              <a:gd name="connsiteX2" fmla="*/ 1954332 w 2501962"/>
              <a:gd name="connsiteY2" fmla="*/ 11288 h 687392"/>
              <a:gd name="connsiteX3" fmla="*/ 2501962 w 2501962"/>
              <a:gd name="connsiteY3" fmla="*/ 687392 h 687392"/>
              <a:gd name="connsiteX4" fmla="*/ 592786 w 2501962"/>
              <a:gd name="connsiteY4" fmla="*/ 687392 h 687392"/>
              <a:gd name="connsiteX0" fmla="*/ 570618 w 2479794"/>
              <a:gd name="connsiteY0" fmla="*/ 676104 h 676104"/>
              <a:gd name="connsiteX1" fmla="*/ 0 w 2479794"/>
              <a:gd name="connsiteY1" fmla="*/ 5337 h 676104"/>
              <a:gd name="connsiteX2" fmla="*/ 1932164 w 2479794"/>
              <a:gd name="connsiteY2" fmla="*/ 0 h 676104"/>
              <a:gd name="connsiteX3" fmla="*/ 2479794 w 2479794"/>
              <a:gd name="connsiteY3" fmla="*/ 676104 h 676104"/>
              <a:gd name="connsiteX4" fmla="*/ 570618 w 2479794"/>
              <a:gd name="connsiteY4" fmla="*/ 676104 h 676104"/>
              <a:gd name="connsiteX0" fmla="*/ 592786 w 2501962"/>
              <a:gd name="connsiteY0" fmla="*/ 676309 h 676309"/>
              <a:gd name="connsiteX1" fmla="*/ 0 w 2501962"/>
              <a:gd name="connsiteY1" fmla="*/ 0 h 676309"/>
              <a:gd name="connsiteX2" fmla="*/ 1954332 w 2501962"/>
              <a:gd name="connsiteY2" fmla="*/ 205 h 676309"/>
              <a:gd name="connsiteX3" fmla="*/ 2501962 w 2501962"/>
              <a:gd name="connsiteY3" fmla="*/ 676309 h 676309"/>
              <a:gd name="connsiteX4" fmla="*/ 592786 w 2501962"/>
              <a:gd name="connsiteY4" fmla="*/ 676309 h 67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962" h="676309">
                <a:moveTo>
                  <a:pt x="592786" y="676309"/>
                </a:moveTo>
                <a:lnTo>
                  <a:pt x="0" y="0"/>
                </a:lnTo>
                <a:lnTo>
                  <a:pt x="1954332" y="205"/>
                </a:lnTo>
                <a:lnTo>
                  <a:pt x="2501962" y="676309"/>
                </a:lnTo>
                <a:lnTo>
                  <a:pt x="592786" y="676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6C5491-29AD-4AF1-AF93-5B4FF173EB95}"/>
              </a:ext>
            </a:extLst>
          </p:cNvPr>
          <p:cNvSpPr txBox="1"/>
          <p:nvPr/>
        </p:nvSpPr>
        <p:spPr>
          <a:xfrm>
            <a:off x="836612" y="57846"/>
            <a:ext cx="79793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+mj-lt"/>
              </a:rPr>
              <a:t>Neu – Aufgaben / Qualifizierungen</a:t>
            </a:r>
          </a:p>
          <a:p>
            <a:endParaRPr lang="de-DE" sz="44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8F7C87-18E4-4794-A609-22E3414A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36"/>
            <a:ext cx="6096000" cy="25873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4268270-5254-440D-A481-E4A9757E8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392" y="2261162"/>
            <a:ext cx="5380128" cy="21041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09F23B-EDD5-4FB8-B0E5-A863CFFEAB4D}"/>
              </a:ext>
            </a:extLst>
          </p:cNvPr>
          <p:cNvSpPr txBox="1"/>
          <p:nvPr/>
        </p:nvSpPr>
        <p:spPr>
          <a:xfrm>
            <a:off x="168250" y="1561277"/>
            <a:ext cx="36795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Aufgabenmanagement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DADEA6-893A-40B7-BC7D-5C1123F4698B}"/>
              </a:ext>
            </a:extLst>
          </p:cNvPr>
          <p:cNvSpPr txBox="1"/>
          <p:nvPr/>
        </p:nvSpPr>
        <p:spPr>
          <a:xfrm>
            <a:off x="6553392" y="1561277"/>
            <a:ext cx="36795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Qualifizierungsmanagement</a:t>
            </a:r>
          </a:p>
        </p:txBody>
      </p:sp>
    </p:spTree>
    <p:extLst>
      <p:ext uri="{BB962C8B-B14F-4D97-AF65-F5344CB8AC3E}">
        <p14:creationId xmlns:p14="http://schemas.microsoft.com/office/powerpoint/2010/main" val="107460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Breitbild</PresentationFormat>
  <Paragraphs>135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Bodo Weber</dc:creator>
  <cp:lastModifiedBy>Bodo Weber</cp:lastModifiedBy>
  <cp:revision>8</cp:revision>
  <dcterms:created xsi:type="dcterms:W3CDTF">2022-02-21T15:23:13Z</dcterms:created>
  <dcterms:modified xsi:type="dcterms:W3CDTF">2022-02-23T16:08:39Z</dcterms:modified>
</cp:coreProperties>
</file>